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9" r:id="rId4"/>
    <p:sldId id="262" r:id="rId5"/>
    <p:sldId id="268" r:id="rId6"/>
    <p:sldId id="267" r:id="rId7"/>
    <p:sldId id="266" r:id="rId8"/>
    <p:sldId id="265" r:id="rId9"/>
    <p:sldId id="264" r:id="rId10"/>
    <p:sldId id="263" r:id="rId11"/>
    <p:sldId id="260" r:id="rId12"/>
    <p:sldId id="261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4" r:id="rId22"/>
    <p:sldId id="278" r:id="rId23"/>
    <p:sldId id="279" r:id="rId24"/>
    <p:sldId id="283" r:id="rId25"/>
    <p:sldId id="289" r:id="rId26"/>
    <p:sldId id="280" r:id="rId27"/>
    <p:sldId id="281" r:id="rId28"/>
    <p:sldId id="285" r:id="rId29"/>
    <p:sldId id="282" r:id="rId30"/>
    <p:sldId id="286" r:id="rId31"/>
    <p:sldId id="28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ECCA0-ADFF-4EE8-A641-325805468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DC21A4-F7BD-4188-B62B-8604A4FD2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1145CF-37CF-4085-A8AF-DE91DDF5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8453A1-9436-4221-A662-2AE6A939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A111AE-4C0F-4AB1-9565-C089BFD7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57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B949B-BC3A-4EE3-80E3-361B45E4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2F2413-1FF7-4BBE-9391-47B4A9113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C8EB59-54A0-4935-A137-EB7D28CA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FF41B9-A642-4CCC-BF43-6B00B5A7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25B127-B7FA-4CBF-8850-713F260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58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1A3567F-5BA6-4755-9B2D-524EC9C0C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7AA3AC-2048-40F9-A8F0-02A49F625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D0E66F-FA90-4EF8-B0EB-ACA16348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7C39E5-437F-4E96-BCB8-E9B67884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DE808-1ACC-4A3D-A893-4C7FAE61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85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F997C-7DAF-41C1-A232-000E2AAE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96E70B-D024-4034-9E03-5AFF50CF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99FF5C-0680-4AA4-89B1-23ED79BA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79BB31-7A65-4545-826B-AE3E4CF9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9FE866-9629-4BB7-B5E6-FD40416A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460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D5F8A-82E6-4131-8F28-2DA1F5EC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ACE7B-0D75-4B89-9811-36FE1E0E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1EDED7-15BD-4D82-B164-589AE398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2B9157-12BA-495A-A299-DA019ABF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5448F3-77BD-4D42-B91F-F9E68ABE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2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EEB2F-D887-4DAA-BC7A-1CE5D90A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C2ECD-291D-43E6-9198-629E10D55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286A26-7AAE-4B34-864E-BD11A4C5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F281E7-E45C-4B91-8082-99FEC246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26424-DAD3-4FC8-9F50-1383B01E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AB4DFF-9691-45C9-8FBD-1F350308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71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E84D9-62BB-4694-9019-9BC8DED0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6C36C9-8DBD-4B8F-BED0-7D7F2FA75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B0E61D-FC14-4BD6-97A9-4FE5DDB57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7EECE2-D43F-442E-9004-328B22D36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78AB9D-9C1F-4EAF-9AEC-311FCD24B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7651FB8-26D4-4055-91F3-13EB633F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F9B1ECD-476B-44A1-859A-4F830F59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99E626-8D85-4FA8-9217-F2E61310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6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57E5DA-898F-4D03-9278-29475C4A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DA108E8-EFCB-4B73-B0F8-A0A2E90F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871A41-65F0-4B53-BBCC-31C6774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C0C57A-0BA0-49B7-8640-5F12A402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34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6EBF8A-B651-43ED-AFA3-989268B9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F95F843-C9C7-4B9A-9A48-7AC45BB7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5B5254-E4C6-4E22-BB18-07578939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59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68A80-9265-4D92-86B6-77082973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F5E17-FA1A-4EF0-95F7-9224563B5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CF3C7B-CB7E-4E89-A3E7-815F6C0B7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A0F4EB-880D-4783-A447-5F3F2496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B06CC9-3C63-423D-840E-FEB061D9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97CB70-2AEA-49A1-ADEB-98891C96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31A47-0E48-46C2-8C7A-4591EFED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08E23D-63AC-4069-8FB7-69914DE09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FF9950-5FDE-4C4E-BEA1-612DA8077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0C88BF-933A-46B6-AF0B-D7BA95E0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9AEFB6-C3BB-43D6-9DAD-8D07BE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F92924-EE0B-4E0A-9D79-DC9A3D84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954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86A90A-AD15-4769-9118-974268FA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C33E33-44D4-4EBE-9F96-F35987C15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C96395-372E-44F8-B37A-1C23EB7CC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AD285-C7F8-44A3-AE8A-2B6327D3AA1C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8F1200-E013-4310-A180-F6E09246B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CDB428-EE0A-49B9-8D75-E6D514F42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9C4E8-9235-4EF9-9F74-7842A0E747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2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l-edu/HLS-Discussions/discussions/4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34468E-7CB0-4BC2-B972-F6C6F7A1E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#C - Vision</a:t>
            </a:r>
            <a:br>
              <a:rPr lang="en-US" altLang="zh-TW" dirty="0"/>
            </a:br>
            <a:r>
              <a:rPr lang="en-US" altLang="zh-TW" b="1" dirty="0" err="1"/>
              <a:t>isppipeline_HDR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25DBD-E578-4BDD-BE0D-55F7107E5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7345" y="4110361"/>
            <a:ext cx="3290656" cy="1147440"/>
          </a:xfrm>
        </p:spPr>
        <p:txBody>
          <a:bodyPr>
            <a:normAutofit/>
          </a:bodyPr>
          <a:lstStyle/>
          <a:p>
            <a:r>
              <a:rPr lang="en-US" altLang="zh-TW" dirty="0"/>
              <a:t>111061545</a:t>
            </a:r>
            <a:r>
              <a:rPr lang="zh-TW" altLang="en-US" dirty="0"/>
              <a:t> 陳揚哲</a:t>
            </a:r>
            <a:endParaRPr lang="en-US" altLang="zh-TW" dirty="0"/>
          </a:p>
          <a:p>
            <a:r>
              <a:rPr lang="en-US" altLang="zh-TW" dirty="0"/>
              <a:t>111061529</a:t>
            </a:r>
            <a:r>
              <a:rPr lang="zh-TW" altLang="en-US" dirty="0"/>
              <a:t> 周子翔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73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4C4F2-3AA3-41FF-89B2-24AB85AD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AWB(Auto White Balance)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2C7C8-992E-4408-9D26-9073F807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AWB</a:t>
            </a:r>
            <a:r>
              <a:rPr lang="en-US" altLang="zh-TW" dirty="0"/>
              <a:t> adjusts the color balance of an image to compensate for variations in lighting conditions.</a:t>
            </a:r>
          </a:p>
          <a:p>
            <a:endParaRPr lang="en-US" altLang="zh-TW" dirty="0"/>
          </a:p>
          <a:p>
            <a:r>
              <a:rPr lang="en-US" altLang="zh-TW" dirty="0"/>
              <a:t>Analyze the overall color distribution in the image to estimate the appropriate color correction.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B0B5C9-9249-4724-A1D4-1F4E12CB0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" r="2113" b="23677"/>
          <a:stretch/>
        </p:blipFill>
        <p:spPr>
          <a:xfrm>
            <a:off x="1734105" y="4168233"/>
            <a:ext cx="8723790" cy="25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5D0ED-30CD-4417-AD21-6989E6D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CCM(Color Correction Matrix)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E7F26-7416-4742-B7E2-8361CF88E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CCM</a:t>
            </a:r>
            <a:r>
              <a:rPr lang="en-US" altLang="zh-TW" dirty="0"/>
              <a:t> is a technique used to adjust the color balance of an image to match a known or desired color reference.</a:t>
            </a:r>
          </a:p>
          <a:p>
            <a:r>
              <a:rPr lang="en-US" altLang="zh-TW" dirty="0"/>
              <a:t>It works by applying a matrix transformation to the color channels of the image to adjust their color balance.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DBEF09-1DE1-4978-9549-526454A2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44" y="3619657"/>
            <a:ext cx="7519312" cy="277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4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278B2-D13B-4674-94BE-80800E9A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Q &amp; D(Quantization &amp; Dithering)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001EF9-4EA6-41B9-ACBE-77A593A3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Quantization</a:t>
            </a:r>
            <a:r>
              <a:rPr lang="zh-TW" altLang="en-US" b="1" dirty="0"/>
              <a:t>：</a:t>
            </a:r>
            <a:r>
              <a:rPr lang="en-US" altLang="zh-TW" dirty="0"/>
              <a:t> Reduce 16 bits signal to 8 bits.</a:t>
            </a:r>
          </a:p>
          <a:p>
            <a:endParaRPr lang="en-US" altLang="zh-TW" dirty="0"/>
          </a:p>
          <a:p>
            <a:r>
              <a:rPr lang="en-US" altLang="zh-TW" b="1" dirty="0"/>
              <a:t>Dithering</a:t>
            </a:r>
            <a:r>
              <a:rPr lang="zh-TW" altLang="en-US" b="1" dirty="0"/>
              <a:t>：</a:t>
            </a:r>
            <a:r>
              <a:rPr lang="en-US" altLang="zh-TW" dirty="0"/>
              <a:t>Dithering introduces small amounts of noise to the image to create a more natural-looking pattern. Generate smoother image.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2C247F-85A1-49C0-AED9-545838C0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46" y="4093520"/>
            <a:ext cx="2606040" cy="20834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7534CC-7852-434F-B84C-D9D34378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14" y="4093520"/>
            <a:ext cx="2606040" cy="20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9525A-C9E2-4F40-AC56-A79FA9BA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Gamma correction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78D68-8599-48EB-BA07-9416D93B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Gamma Correction</a:t>
            </a:r>
            <a:r>
              <a:rPr lang="en-US" altLang="zh-TW" dirty="0"/>
              <a:t> is a common technique used to enhance the contrast and brightness of an image.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2467C8-BEC2-4FF4-B0E5-523304BF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40" y="3429000"/>
            <a:ext cx="5532120" cy="6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1C75E-B58B-4C99-ADAE-51D40500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L3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D08EBA-B627-4B5D-BC4A-AE98D4D36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Define the </a:t>
            </a:r>
            <a:r>
              <a:rPr lang="en-US" altLang="zh-TW" dirty="0" err="1"/>
              <a:t>xf</a:t>
            </a:r>
            <a:r>
              <a:rPr lang="en-US" altLang="zh-TW" dirty="0"/>
              <a:t>::cv::Mat is an image container class </a:t>
            </a:r>
            <a:endParaRPr lang="zh-TW" altLang="en-US" dirty="0"/>
          </a:p>
          <a:p>
            <a:r>
              <a:rPr lang="en-US" altLang="zh-TW" dirty="0"/>
              <a:t>(Type, Height, Width, NPC, XFCVDEPTH)</a:t>
            </a:r>
          </a:p>
        </p:txBody>
      </p:sp>
      <p:pic>
        <p:nvPicPr>
          <p:cNvPr id="3074" name="Picture 2" descr="https://cdn.discordapp.com/attachments/896787580941639684/1102862835819757598/image.png">
            <a:extLst>
              <a:ext uri="{FF2B5EF4-FFF2-40B4-BE49-F238E27FC236}">
                <a16:creationId xmlns:a16="http://schemas.microsoft.com/office/drawing/2014/main" id="{ED4833FE-EACB-46DC-96F2-83D7A3E6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31" y="2940077"/>
            <a:ext cx="9569737" cy="21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discordapp.com/attachments/896787580941639684/1102863681206878238/image.png">
            <a:extLst>
              <a:ext uri="{FF2B5EF4-FFF2-40B4-BE49-F238E27FC236}">
                <a16:creationId xmlns:a16="http://schemas.microsoft.com/office/drawing/2014/main" id="{E7E6DA2B-53B5-4C0E-A3B3-2559F51C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99" y="5191495"/>
            <a:ext cx="3886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59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CC955-B8A3-433F-89F3-76261120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L3 function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1BCE1-9987-4399-8235-7818754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39" y="1690688"/>
            <a:ext cx="8377922" cy="37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372A8-00C6-41C0-8B38-8DCE05FD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L3 function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14E493-DF88-4583-9E55-EF54C46FD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134" y="2032881"/>
            <a:ext cx="7387731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E3E35F-54C7-469A-A445-E49EBA9DDF4E}"/>
              </a:ext>
            </a:extLst>
          </p:cNvPr>
          <p:cNvSpPr/>
          <p:nvPr/>
        </p:nvSpPr>
        <p:spPr>
          <a:xfrm>
            <a:off x="2464278" y="2032881"/>
            <a:ext cx="1299854" cy="193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9FD5DC-54A9-4F47-9CB4-6C2ECE62FB2B}"/>
              </a:ext>
            </a:extLst>
          </p:cNvPr>
          <p:cNvSpPr/>
          <p:nvPr/>
        </p:nvSpPr>
        <p:spPr>
          <a:xfrm>
            <a:off x="2636667" y="3628978"/>
            <a:ext cx="1244353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8FD99E-E400-43CB-9BAF-D00819A3CBE3}"/>
              </a:ext>
            </a:extLst>
          </p:cNvPr>
          <p:cNvSpPr/>
          <p:nvPr/>
        </p:nvSpPr>
        <p:spPr>
          <a:xfrm>
            <a:off x="2636667" y="3971171"/>
            <a:ext cx="1244353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282EEF-3BA7-4B6A-8E75-86CA3EC107B2}"/>
              </a:ext>
            </a:extLst>
          </p:cNvPr>
          <p:cNvSpPr/>
          <p:nvPr/>
        </p:nvSpPr>
        <p:spPr>
          <a:xfrm>
            <a:off x="2636667" y="4510152"/>
            <a:ext cx="1393795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2BEABF-A00D-4A08-A23C-6CC2945A8486}"/>
              </a:ext>
            </a:extLst>
          </p:cNvPr>
          <p:cNvSpPr/>
          <p:nvPr/>
        </p:nvSpPr>
        <p:spPr>
          <a:xfrm>
            <a:off x="2636667" y="5031780"/>
            <a:ext cx="1740024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0673ED-D13B-4292-8B5C-EB8C1CC96CC4}"/>
              </a:ext>
            </a:extLst>
          </p:cNvPr>
          <p:cNvSpPr/>
          <p:nvPr/>
        </p:nvSpPr>
        <p:spPr>
          <a:xfrm>
            <a:off x="2636667" y="5553408"/>
            <a:ext cx="1244353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94AF0D-ED43-4044-A2D5-B89E4ACF36B4}"/>
              </a:ext>
            </a:extLst>
          </p:cNvPr>
          <p:cNvSpPr/>
          <p:nvPr/>
        </p:nvSpPr>
        <p:spPr>
          <a:xfrm>
            <a:off x="2636666" y="5946996"/>
            <a:ext cx="1244353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左 14">
            <a:extLst>
              <a:ext uri="{FF2B5EF4-FFF2-40B4-BE49-F238E27FC236}">
                <a16:creationId xmlns:a16="http://schemas.microsoft.com/office/drawing/2014/main" id="{B45632D6-DD0C-4110-82C7-F182F3ADB324}"/>
              </a:ext>
            </a:extLst>
          </p:cNvPr>
          <p:cNvSpPr/>
          <p:nvPr/>
        </p:nvSpPr>
        <p:spPr>
          <a:xfrm rot="9279591">
            <a:off x="3682958" y="1788813"/>
            <a:ext cx="396122" cy="143395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4906F1-53FF-415E-8A9F-83581DFC39B9}"/>
              </a:ext>
            </a:extLst>
          </p:cNvPr>
          <p:cNvSpPr txBox="1"/>
          <p:nvPr/>
        </p:nvSpPr>
        <p:spPr>
          <a:xfrm>
            <a:off x="4090710" y="1526277"/>
            <a:ext cx="269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Use for pipeline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969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22818-FA8E-4BF3-B94A-655F194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L3 function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A3E0F59-274F-4A02-8969-163AB245F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12" y="1690688"/>
            <a:ext cx="91279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B48ECB-0C67-431B-885A-73F31D7AD038}"/>
              </a:ext>
            </a:extLst>
          </p:cNvPr>
          <p:cNvSpPr/>
          <p:nvPr/>
        </p:nvSpPr>
        <p:spPr>
          <a:xfrm>
            <a:off x="1926454" y="1697577"/>
            <a:ext cx="958790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A8B73D-E798-474C-AB58-D02AE7AEB97E}"/>
              </a:ext>
            </a:extLst>
          </p:cNvPr>
          <p:cNvSpPr/>
          <p:nvPr/>
        </p:nvSpPr>
        <p:spPr>
          <a:xfrm>
            <a:off x="1926454" y="2390946"/>
            <a:ext cx="2228296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2B8045-0C3D-429D-A93D-233335E8FD17}"/>
              </a:ext>
            </a:extLst>
          </p:cNvPr>
          <p:cNvSpPr/>
          <p:nvPr/>
        </p:nvSpPr>
        <p:spPr>
          <a:xfrm>
            <a:off x="2140997" y="3993302"/>
            <a:ext cx="2448757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89BF4F-988E-40B2-BB81-19BC0DAEB486}"/>
              </a:ext>
            </a:extLst>
          </p:cNvPr>
          <p:cNvSpPr/>
          <p:nvPr/>
        </p:nvSpPr>
        <p:spPr>
          <a:xfrm>
            <a:off x="1926455" y="4648266"/>
            <a:ext cx="1784412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B56EB9-FB2D-430F-A683-CAFC0666AC1C}"/>
              </a:ext>
            </a:extLst>
          </p:cNvPr>
          <p:cNvSpPr/>
          <p:nvPr/>
        </p:nvSpPr>
        <p:spPr>
          <a:xfrm>
            <a:off x="1926454" y="5804770"/>
            <a:ext cx="1464816" cy="256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8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0948-867D-4A57-9996-36D536B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8379E-B1A0-4C29-9031-CA99BE37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6"/>
            <a:ext cx="10515600" cy="4351338"/>
          </a:xfrm>
        </p:spPr>
        <p:txBody>
          <a:bodyPr/>
          <a:lstStyle/>
          <a:p>
            <a:r>
              <a:rPr lang="en-US" altLang="zh-TW" dirty="0"/>
              <a:t>HDR Merge</a:t>
            </a:r>
            <a:endParaRPr lang="zh-TW" altLang="en-US" dirty="0"/>
          </a:p>
        </p:txBody>
      </p:sp>
      <p:pic>
        <p:nvPicPr>
          <p:cNvPr id="5122" name="Picture 2" descr="https://cdn.discordapp.com/attachments/896787580941639684/1102875283041812500/image.png">
            <a:extLst>
              <a:ext uri="{FF2B5EF4-FFF2-40B4-BE49-F238E27FC236}">
                <a16:creationId xmlns:a16="http://schemas.microsoft.com/office/drawing/2014/main" id="{88DD48C8-21B1-4A88-9679-5B58D3A9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97" y="1912815"/>
            <a:ext cx="64484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.discordapp.com/attachments/896787580941639684/1102874181688889414/image.png">
            <a:extLst>
              <a:ext uri="{FF2B5EF4-FFF2-40B4-BE49-F238E27FC236}">
                <a16:creationId xmlns:a16="http://schemas.microsoft.com/office/drawing/2014/main" id="{1AA0C2E4-ECD7-494A-92CC-0303A6BF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97" y="2999881"/>
            <a:ext cx="6912006" cy="375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2495D-9027-4A63-9475-30D586EA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7939EA-D95A-4A29-BE4E-225BE583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42"/>
            <a:ext cx="10515600" cy="4351338"/>
          </a:xfrm>
        </p:spPr>
        <p:txBody>
          <a:bodyPr/>
          <a:lstStyle/>
          <a:p>
            <a:r>
              <a:rPr lang="en-US" altLang="zh-TW" dirty="0"/>
              <a:t>Black Level Correction</a:t>
            </a:r>
            <a:endParaRPr lang="zh-TW" altLang="en-US" dirty="0"/>
          </a:p>
        </p:txBody>
      </p:sp>
      <p:pic>
        <p:nvPicPr>
          <p:cNvPr id="6150" name="Picture 6" descr="https://cdn.discordapp.com/attachments/896787580941639684/1102875666837418004/image.png">
            <a:extLst>
              <a:ext uri="{FF2B5EF4-FFF2-40B4-BE49-F238E27FC236}">
                <a16:creationId xmlns:a16="http://schemas.microsoft.com/office/drawing/2014/main" id="{111483D4-11F9-4778-88AB-3520EA1A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4244"/>
            <a:ext cx="63627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cdn.discordapp.com/attachments/896787580941639684/1102875778519158794/image.png">
            <a:extLst>
              <a:ext uri="{FF2B5EF4-FFF2-40B4-BE49-F238E27FC236}">
                <a16:creationId xmlns:a16="http://schemas.microsoft.com/office/drawing/2014/main" id="{5F80CEC6-222F-47F4-BE29-382F9C65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9028"/>
            <a:ext cx="7239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5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22F35-296D-4517-8A69-E8A0C209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E55C8D-682B-40FB-966B-B9310EB2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</a:t>
            </a:r>
          </a:p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endParaRPr lang="en-US" altLang="zh-TW" dirty="0"/>
          </a:p>
          <a:p>
            <a:r>
              <a:rPr lang="en-US" altLang="zh-TW" dirty="0"/>
              <a:t>L3 function</a:t>
            </a:r>
          </a:p>
          <a:p>
            <a:r>
              <a:rPr lang="en-US" altLang="zh-TW" dirty="0"/>
              <a:t>L2 and L1 function</a:t>
            </a:r>
          </a:p>
          <a:p>
            <a:r>
              <a:rPr lang="en-US" altLang="zh-TW" dirty="0"/>
              <a:t>Problems encountered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87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FC386-24D2-4801-B1E6-DFDEF7E8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39"/>
            <a:ext cx="10515600" cy="1325563"/>
          </a:xfrm>
        </p:spPr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68997-896F-4136-BC77-86301F4E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TW" dirty="0"/>
              <a:t>Gain control</a:t>
            </a:r>
            <a:endParaRPr lang="zh-TW" altLang="en-US" dirty="0"/>
          </a:p>
        </p:txBody>
      </p:sp>
      <p:pic>
        <p:nvPicPr>
          <p:cNvPr id="7170" name="Picture 2" descr="https://cdn.discordapp.com/attachments/896787580941639684/1102876756177850429/image.png">
            <a:extLst>
              <a:ext uri="{FF2B5EF4-FFF2-40B4-BE49-F238E27FC236}">
                <a16:creationId xmlns:a16="http://schemas.microsoft.com/office/drawing/2014/main" id="{9E8CC1C4-5242-402D-BDBF-A3A6E1C8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4010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896787580941639684/1102877388058152990/image.png">
            <a:extLst>
              <a:ext uri="{FF2B5EF4-FFF2-40B4-BE49-F238E27FC236}">
                <a16:creationId xmlns:a16="http://schemas.microsoft.com/office/drawing/2014/main" id="{9AFFF5DB-6A44-47F0-B222-DFA58380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76044"/>
            <a:ext cx="6343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80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4E035-2C85-4F89-BC21-C5A02B43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pic>
        <p:nvPicPr>
          <p:cNvPr id="8194" name="Picture 2" descr="https://cdn.discordapp.com/attachments/896787580941639684/1102877706330308628/image.png">
            <a:extLst>
              <a:ext uri="{FF2B5EF4-FFF2-40B4-BE49-F238E27FC236}">
                <a16:creationId xmlns:a16="http://schemas.microsoft.com/office/drawing/2014/main" id="{FEF27A0D-8586-4957-9E29-3B953F861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39" y="1690688"/>
            <a:ext cx="44098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.discordapp.com/attachments/896787580941639684/1102877761233752074/image.png">
            <a:extLst>
              <a:ext uri="{FF2B5EF4-FFF2-40B4-BE49-F238E27FC236}">
                <a16:creationId xmlns:a16="http://schemas.microsoft.com/office/drawing/2014/main" id="{52C9D68D-35E6-4C9F-A713-6A82A044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61" y="1690688"/>
            <a:ext cx="4686300" cy="50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1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D0AF2-068B-49FF-B9AC-969BE0FF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D37B1-CBBA-4576-8B17-4D06A2627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19"/>
            <a:ext cx="10515600" cy="4351338"/>
          </a:xfrm>
        </p:spPr>
        <p:txBody>
          <a:bodyPr/>
          <a:lstStyle/>
          <a:p>
            <a:r>
              <a:rPr lang="en-US" altLang="zh-TW" dirty="0" err="1"/>
              <a:t>Demosaicing</a:t>
            </a:r>
            <a:endParaRPr lang="zh-TW" altLang="en-US" dirty="0"/>
          </a:p>
        </p:txBody>
      </p:sp>
      <p:pic>
        <p:nvPicPr>
          <p:cNvPr id="9218" name="Picture 2" descr="https://cdn.discordapp.com/attachments/896787580941639684/1102878887689601054/image.png">
            <a:extLst>
              <a:ext uri="{FF2B5EF4-FFF2-40B4-BE49-F238E27FC236}">
                <a16:creationId xmlns:a16="http://schemas.microsoft.com/office/drawing/2014/main" id="{804773E3-51B2-446D-903D-AE38FE4C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6647"/>
            <a:ext cx="56673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DE93C3-5963-434D-9DEB-DB60E0047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3606"/>
            <a:ext cx="791638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4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07153-09F5-4F67-9C4E-A74E7F53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7DB92-08DD-41A3-B7A8-C6594EC4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475"/>
            <a:ext cx="10515600" cy="4351338"/>
          </a:xfrm>
        </p:spPr>
        <p:txBody>
          <a:bodyPr/>
          <a:lstStyle/>
          <a:p>
            <a:r>
              <a:rPr lang="en-US" altLang="zh-TW" dirty="0"/>
              <a:t>Color Correction Matrix</a:t>
            </a:r>
            <a:endParaRPr lang="zh-TW" altLang="en-US" dirty="0"/>
          </a:p>
        </p:txBody>
      </p:sp>
      <p:pic>
        <p:nvPicPr>
          <p:cNvPr id="10242" name="Picture 2" descr="https://cdn.discordapp.com/attachments/896787580941639684/1102879762071953498/image.png">
            <a:extLst>
              <a:ext uri="{FF2B5EF4-FFF2-40B4-BE49-F238E27FC236}">
                <a16:creationId xmlns:a16="http://schemas.microsoft.com/office/drawing/2014/main" id="{3A1574F4-998C-41C4-9240-A51C4331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5589"/>
            <a:ext cx="82581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discordapp.com/attachments/896787580941639684/1102880323865415690/image.png">
            <a:extLst>
              <a:ext uri="{FF2B5EF4-FFF2-40B4-BE49-F238E27FC236}">
                <a16:creationId xmlns:a16="http://schemas.microsoft.com/office/drawing/2014/main" id="{28988428-C162-4DB2-B8F8-A5909DC3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75" y="1690688"/>
            <a:ext cx="53537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40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07153-09F5-4F67-9C4E-A74E7F53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7DB92-08DD-41A3-B7A8-C6594EC4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08"/>
            <a:ext cx="10515600" cy="4351338"/>
          </a:xfrm>
        </p:spPr>
        <p:txBody>
          <a:bodyPr/>
          <a:lstStyle/>
          <a:p>
            <a:r>
              <a:rPr lang="en-US" altLang="zh-TW" dirty="0"/>
              <a:t>Quantization</a:t>
            </a:r>
          </a:p>
        </p:txBody>
      </p:sp>
      <p:pic>
        <p:nvPicPr>
          <p:cNvPr id="12290" name="Picture 2" descr="https://cdn.discordapp.com/attachments/896787580941639684/1102880740074590208/image.png">
            <a:extLst>
              <a:ext uri="{FF2B5EF4-FFF2-40B4-BE49-F238E27FC236}">
                <a16:creationId xmlns:a16="http://schemas.microsoft.com/office/drawing/2014/main" id="{3CDB0541-43AB-4A4F-9CF4-BCD7CE97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4807"/>
            <a:ext cx="67151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79C8B6-D1DE-4918-B11D-18623D43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2126"/>
            <a:ext cx="730669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81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6FF29-36D6-4D6B-A3D8-E248A3F2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7F403E-C546-4EDB-8C45-5578245E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Dithering</a:t>
            </a:r>
            <a:endParaRPr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58EB96A6-8181-42F6-89D2-E0A3B89E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35" y="1748585"/>
            <a:ext cx="5995256" cy="45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8B022-8AC8-4AEE-9A93-503FFD40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L2</a:t>
            </a:r>
            <a:r>
              <a:rPr lang="zh-TW" altLang="en-US" dirty="0"/>
              <a:t> </a:t>
            </a:r>
            <a:r>
              <a:rPr lang="en-US" altLang="zh-TW" dirty="0"/>
              <a:t>and L1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8D7DA-8D02-4334-99AD-8C5BC47CD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475"/>
            <a:ext cx="10515600" cy="4351338"/>
          </a:xfrm>
        </p:spPr>
        <p:txBody>
          <a:bodyPr/>
          <a:lstStyle/>
          <a:p>
            <a:r>
              <a:rPr lang="en-US" altLang="zh-TW" dirty="0"/>
              <a:t>Gamma correction </a:t>
            </a:r>
          </a:p>
          <a:p>
            <a:endParaRPr lang="zh-TW" altLang="en-US" dirty="0"/>
          </a:p>
        </p:txBody>
      </p:sp>
      <p:pic>
        <p:nvPicPr>
          <p:cNvPr id="13314" name="Picture 2" descr="https://cdn.discordapp.com/attachments/896787580941639684/1102881543032164423/image.png">
            <a:extLst>
              <a:ext uri="{FF2B5EF4-FFF2-40B4-BE49-F238E27FC236}">
                <a16:creationId xmlns:a16="http://schemas.microsoft.com/office/drawing/2014/main" id="{917B3929-DE54-481C-81BF-F8D5C176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6867"/>
            <a:ext cx="80391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dn.discordapp.com/attachments/896787580941639684/1102883402195157024/image.png">
            <a:extLst>
              <a:ext uri="{FF2B5EF4-FFF2-40B4-BE49-F238E27FC236}">
                <a16:creationId xmlns:a16="http://schemas.microsoft.com/office/drawing/2014/main" id="{CD194D0A-E793-4528-8760-34F1AAC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91" y="4629412"/>
            <a:ext cx="6134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cdn.discordapp.com/attachments/896787580941639684/1102887117882916934/image.png">
            <a:extLst>
              <a:ext uri="{FF2B5EF4-FFF2-40B4-BE49-F238E27FC236}">
                <a16:creationId xmlns:a16="http://schemas.microsoft.com/office/drawing/2014/main" id="{076B2152-5A56-49D6-B888-F68ACC0B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61942"/>
            <a:ext cx="52387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83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4A537-706B-4172-8818-2E9C3F95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encountered – OpenCV directory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5ACB73-DC96-48C9-AFEF-4E3E43300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https://github.com/bol-edu/HLS-Discussions/discussions/43</a:t>
            </a:r>
            <a:endParaRPr lang="en-US" altLang="zh-TW" dirty="0"/>
          </a:p>
          <a:p>
            <a:r>
              <a:rPr lang="en-US" altLang="zh-TW" dirty="0"/>
              <a:t>We need to include the xf_headers.hpp file, while the original code include the incorrect (relative) directory of </a:t>
            </a:r>
            <a:r>
              <a:rPr lang="en-US" altLang="zh-TW" dirty="0" err="1"/>
              <a:t>opencv</a:t>
            </a:r>
            <a:r>
              <a:rPr lang="en-US" altLang="zh-TW" dirty="0"/>
              <a:t> module.</a:t>
            </a:r>
          </a:p>
          <a:p>
            <a:r>
              <a:rPr lang="en-US" altLang="zh-TW" dirty="0"/>
              <a:t>Therefore, we modify the xf_headers.hpp file to the absolute directory.</a:t>
            </a:r>
          </a:p>
          <a:p>
            <a:r>
              <a:rPr lang="en-US" altLang="zh-TW" dirty="0"/>
              <a:t>We change the code 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/>
              <a:t>#include "opencv2/opencv.hpp“ </a:t>
            </a:r>
          </a:p>
          <a:p>
            <a:pPr lvl="1"/>
            <a:r>
              <a:rPr lang="en-US" altLang="zh-TW" dirty="0"/>
              <a:t>#include "/</a:t>
            </a:r>
            <a:r>
              <a:rPr lang="en-US" altLang="zh-TW" dirty="0" err="1"/>
              <a:t>usr</a:t>
            </a:r>
            <a:r>
              <a:rPr lang="en-US" altLang="zh-TW" dirty="0"/>
              <a:t>/local/include/opencv4/opencv2/opencv.hpp"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187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F3CC5-D262-4A7D-B7B2-15C3BD0B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encountered – OpenCV directory</a:t>
            </a:r>
            <a:endParaRPr lang="zh-TW" altLang="en-US" dirty="0"/>
          </a:p>
        </p:txBody>
      </p:sp>
      <p:pic>
        <p:nvPicPr>
          <p:cNvPr id="14338" name="Picture 2" descr="https://cdn.discordapp.com/attachments/896787580941639684/1102888390568980510/233533039-265c562b-1241-499e-b835-73953e406462.jpg">
            <a:extLst>
              <a:ext uri="{FF2B5EF4-FFF2-40B4-BE49-F238E27FC236}">
                <a16:creationId xmlns:a16="http://schemas.microsoft.com/office/drawing/2014/main" id="{20950854-C0CA-4F89-BF88-CFAA4A9900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5971"/>
            <a:ext cx="45624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cdn.discordapp.com/attachments/896787580941639684/1102888430632976394/233534463-f48729ee-f4e9-459e-9821-b9d85d975c06.jpg">
            <a:extLst>
              <a:ext uri="{FF2B5EF4-FFF2-40B4-BE49-F238E27FC236}">
                <a16:creationId xmlns:a16="http://schemas.microsoft.com/office/drawing/2014/main" id="{B26EE0B4-306C-4FCD-9184-3EE6AB81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7742"/>
            <a:ext cx="5667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cdn.discordapp.com/attachments/896787580941639684/1102888836872286298/image.png">
            <a:extLst>
              <a:ext uri="{FF2B5EF4-FFF2-40B4-BE49-F238E27FC236}">
                <a16:creationId xmlns:a16="http://schemas.microsoft.com/office/drawing/2014/main" id="{1B90D88E-AABD-489D-8EC1-A4AA363B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21011"/>
            <a:ext cx="7991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9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6F7D4-2D24-4C14-A197-2D063B5D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encountered – undefined 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4B20B-2A68-4571-B3E8-56CD29DB2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8520"/>
            <a:ext cx="10515600" cy="2368442"/>
          </a:xfrm>
        </p:spPr>
        <p:txBody>
          <a:bodyPr/>
          <a:lstStyle/>
          <a:p>
            <a:r>
              <a:rPr lang="en-US" altLang="zh-TW" dirty="0"/>
              <a:t>Can’t find the reference of the OpenCV library.</a:t>
            </a:r>
          </a:p>
          <a:p>
            <a:r>
              <a:rPr lang="en-US" altLang="zh-TW" dirty="0"/>
              <a:t>Setting up the linker flag to solve the problem.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8E2E0D-B1D7-474A-A917-9224A5B0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41" y="1687618"/>
            <a:ext cx="9614517" cy="21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6EB04-A703-45EA-8A36-02CBAD18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to </a:t>
            </a:r>
            <a:r>
              <a:rPr lang="en-US" altLang="zh-TW" b="1" dirty="0" err="1"/>
              <a:t>isppipeline_HDR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EB8792-0031-4AC1-8265-D39C8B8E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Isppipeline_HDR</a:t>
            </a:r>
            <a:r>
              <a:rPr lang="en-US" altLang="zh-TW" dirty="0"/>
              <a:t>(Image Sensor Processing </a:t>
            </a:r>
            <a:r>
              <a:rPr lang="en-US" altLang="zh-TW" dirty="0" err="1"/>
              <a:t>pipeline_HDR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 err="1"/>
              <a:t>Isppipeline</a:t>
            </a:r>
            <a:r>
              <a:rPr lang="zh-TW" altLang="en-US" dirty="0"/>
              <a:t> </a:t>
            </a:r>
            <a:r>
              <a:rPr lang="en-US" altLang="zh-TW" dirty="0"/>
              <a:t>is one main topic in Vision.</a:t>
            </a:r>
          </a:p>
          <a:p>
            <a:endParaRPr lang="en-US" altLang="zh-TW" dirty="0"/>
          </a:p>
          <a:p>
            <a:r>
              <a:rPr lang="en-US" altLang="zh-TW" dirty="0"/>
              <a:t>When sensor collect the data, to generate the image with better quality, the data needs to be processed(Image Sensor Processing)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0332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DF6D39-B3EB-433C-8200-EE06B269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encountered – undefined 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064078-79B4-4F48-8095-2D4D27D8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Add the linker flag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lopencv_videoio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lopencv_imgcodecs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lopencv_core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lopencv_imgproc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-lopencv_features2d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lopencv_flann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lopencv_video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-lopencv_calib3d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4CC67C-2E3F-46F7-8621-52845144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647570" cy="37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C9DE5-6CD9-4E42-8516-52B272D8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encountered – undefined 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4D01DB-38A5-4B2A-BC64-8B6A4F1A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4803"/>
            <a:ext cx="10515600" cy="3482159"/>
          </a:xfrm>
        </p:spPr>
        <p:txBody>
          <a:bodyPr/>
          <a:lstStyle/>
          <a:p>
            <a:r>
              <a:rPr lang="en-US" altLang="zh-TW" dirty="0"/>
              <a:t>The problem of </a:t>
            </a:r>
            <a:r>
              <a:rPr lang="en-US" altLang="zh-TW" dirty="0" err="1"/>
              <a:t>gcc</a:t>
            </a:r>
            <a:r>
              <a:rPr lang="en-US" altLang="zh-TW" dirty="0"/>
              <a:t> but we don’t know how to solve.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CA11A1-59B8-46FC-AFD6-C182E677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354322" cy="7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08D22-2BC6-4C32-9F2C-5B5E76B9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b="1" dirty="0" err="1"/>
              <a:t>isppipeline_HDR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BFD1E1-BD02-4B90-B378-5EEEE184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HDR(High Dynamic Range) is used to generate the image has high dynamic range.</a:t>
            </a:r>
          </a:p>
          <a:p>
            <a:endParaRPr lang="en-US" altLang="zh-TW" dirty="0"/>
          </a:p>
          <a:p>
            <a:r>
              <a:rPr lang="en-US" altLang="zh-TW" dirty="0"/>
              <a:t>If there’s image with high intensity difference, imaging without pre-processing would lead to overexposure and dark area.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HDR is the image process method keeps the detail of overexposure and dark area.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F157A-CEA2-4232-AEA3-ED4832A1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2487"/>
            <a:ext cx="10398119" cy="52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86111-DA5E-4ACA-A3AE-A06EB5DE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CE30200-6C61-4A67-BEFA-E097A7EA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358" y="1841811"/>
            <a:ext cx="8713284" cy="385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E44EB-82B2-4820-B591-0C55E488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HDR Merge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E9FB5-4AC2-401C-9F2D-42FA57A3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two images with different exposure. Collect the bright pixel of low exposure image, dark pixel of high exposure image.</a:t>
            </a:r>
            <a:endParaRPr lang="zh-TW" altLang="en-US" dirty="0"/>
          </a:p>
        </p:txBody>
      </p:sp>
      <p:pic>
        <p:nvPicPr>
          <p:cNvPr id="1026" name="Picture 2" descr="https://cdn.discordapp.com/attachments/896787580941639684/1102850389553975358/v2-4442f344d42f778f4d4583fddce8b506_r.jpg">
            <a:extLst>
              <a:ext uri="{FF2B5EF4-FFF2-40B4-BE49-F238E27FC236}">
                <a16:creationId xmlns:a16="http://schemas.microsoft.com/office/drawing/2014/main" id="{F8CADE27-9FE0-4ECB-BC5D-363C57DE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16" y="3242569"/>
            <a:ext cx="9694411" cy="181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7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30272-5625-4773-875C-692B1125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Black Level Correction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D11B37-6A2B-4516-AC28-3A72DAE20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image sensor of a camera is composed of CMOS. Leakage current results in voltage output. </a:t>
                </a:r>
                <a:r>
                  <a:rPr lang="en-US" altLang="zh-TW" b="1" dirty="0"/>
                  <a:t>(background signal)</a:t>
                </a:r>
              </a:p>
              <a:p>
                <a:r>
                  <a:rPr lang="en-US" altLang="zh-TW" dirty="0"/>
                  <a:t>Besides, to improve the signal-to-noise ratio, camera add a constant </a:t>
                </a:r>
                <a:r>
                  <a:rPr lang="en-US" altLang="zh-TW" b="1" dirty="0"/>
                  <a:t>(pedestal) </a:t>
                </a:r>
                <a:r>
                  <a:rPr lang="en-US" altLang="zh-TW" dirty="0"/>
                  <a:t>to the image data.</a:t>
                </a:r>
              </a:p>
              <a:p>
                <a:endParaRPr lang="en-US" altLang="zh-TW" dirty="0"/>
              </a:p>
              <a:p>
                <a:r>
                  <a:rPr lang="en-US" altLang="zh-TW" b="1" dirty="0"/>
                  <a:t>Black Level Correction </a:t>
                </a:r>
                <a:r>
                  <a:rPr lang="en-US" altLang="zh-TW" dirty="0"/>
                  <a:t>is used to calculate the raw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𝑨𝑾</m:t>
                    </m:r>
                    <m:r>
                      <a:rPr lang="en-US" altLang="zh-TW" b="1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𝒆𝒏𝒔𝒐𝒓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𝒏𝒑𝒖𝒕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𝒐𝒑𝒕𝒊𝒄𝒂𝒍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𝒃𝒍𝒂𝒄𝒌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𝒍𝒆𝒗𝒆𝒍</m:t>
                    </m:r>
                    <m:r>
                      <a:rPr lang="en-US" altLang="zh-TW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𝒑𝒆𝒅𝒆𝒔𝒕𝒂𝒍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b="1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D11B37-6A2B-4516-AC28-3A72DAE20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2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7ACFD-D0BD-4429-9980-04F8FC12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/>
              <a:t>Gain control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430183-B812-409D-B1CE-38AB9DD3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Gain control</a:t>
            </a:r>
            <a:r>
              <a:rPr lang="en-US" altLang="zh-TW" dirty="0"/>
              <a:t> can improve the overall brightness of the input image, improve the contrast and visual effect of the image</a:t>
            </a:r>
          </a:p>
          <a:p>
            <a:endParaRPr lang="en-US" altLang="zh-TW" dirty="0"/>
          </a:p>
          <a:p>
            <a:r>
              <a:rPr lang="en-US" altLang="zh-TW" dirty="0"/>
              <a:t>The red and blue channels of the input Bayer format image are multiplied by a </a:t>
            </a:r>
            <a:r>
              <a:rPr lang="en-US" altLang="zh-TW" b="1" dirty="0"/>
              <a:t>gain (weight)</a:t>
            </a:r>
            <a:endParaRPr lang="zh-TW" altLang="en-US" b="1" dirty="0"/>
          </a:p>
          <a:p>
            <a:pPr lvl="1"/>
            <a:r>
              <a:rPr lang="en-US" altLang="zh-TW" dirty="0"/>
              <a:t>since the green channel of the Bayer format is determined by both the red and blue channels.</a:t>
            </a:r>
          </a:p>
        </p:txBody>
      </p:sp>
    </p:spTree>
    <p:extLst>
      <p:ext uri="{BB962C8B-B14F-4D97-AF65-F5344CB8AC3E}">
        <p14:creationId xmlns:p14="http://schemas.microsoft.com/office/powerpoint/2010/main" val="124610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44AF2-782A-4BF9-8291-05708C28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block diagram of </a:t>
            </a:r>
            <a:r>
              <a:rPr lang="en-US" altLang="zh-TW" b="1" dirty="0" err="1"/>
              <a:t>isppipeline_HDR</a:t>
            </a:r>
            <a:r>
              <a:rPr lang="en-US" altLang="zh-TW" b="1" dirty="0"/>
              <a:t> - </a:t>
            </a:r>
            <a:br>
              <a:rPr lang="zh-TW" altLang="en-US" dirty="0"/>
            </a:br>
            <a:r>
              <a:rPr lang="en-US" altLang="zh-TW" b="1" dirty="0" err="1"/>
              <a:t>Demosaic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76304-A7BF-4250-96DE-DEE2725C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Bayer data format has only one of R, G, or B in each pixel.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 err="1"/>
              <a:t>Demosaic</a:t>
            </a:r>
            <a:r>
              <a:rPr lang="en-US" altLang="zh-TW" dirty="0"/>
              <a:t> is to re-generate the pixel data in normal data format(RGB).</a:t>
            </a:r>
          </a:p>
          <a:p>
            <a:pPr lvl="1"/>
            <a:r>
              <a:rPr lang="en-US" altLang="zh-TW" dirty="0"/>
              <a:t>Commonly use interpolation.</a:t>
            </a:r>
          </a:p>
        </p:txBody>
      </p:sp>
      <p:pic>
        <p:nvPicPr>
          <p:cNvPr id="2050" name="Picture 2" descr="https://cdn.discordapp.com/attachments/896787580941639684/1102854900951568404/3-s2.0-B9780124059061000040-f04-17-9780124059061.jpg">
            <a:extLst>
              <a:ext uri="{FF2B5EF4-FFF2-40B4-BE49-F238E27FC236}">
                <a16:creationId xmlns:a16="http://schemas.microsoft.com/office/drawing/2014/main" id="{E91965ED-1526-44B4-B298-36BFF25E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585861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86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840</Words>
  <Application>Microsoft Office PowerPoint</Application>
  <PresentationFormat>寬螢幕</PresentationFormat>
  <Paragraphs>105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Cambria Math</vt:lpstr>
      <vt:lpstr>Office 佈景主題</vt:lpstr>
      <vt:lpstr>Lab #C - Vision isppipeline_HDR</vt:lpstr>
      <vt:lpstr>Outline</vt:lpstr>
      <vt:lpstr>Introduction to isppipeline_HDR</vt:lpstr>
      <vt:lpstr>Introduction to isppipeline_HDR</vt:lpstr>
      <vt:lpstr>The block diagram of isppipeline_HDR</vt:lpstr>
      <vt:lpstr>The block diagram of isppipeline_HDR -  HDR Merge </vt:lpstr>
      <vt:lpstr>The block diagram of isppipeline_HDR -  Black Level Correction</vt:lpstr>
      <vt:lpstr>The block diagram of isppipeline_HDR -  Gain control </vt:lpstr>
      <vt:lpstr>The block diagram of isppipeline_HDR -  Demosaic </vt:lpstr>
      <vt:lpstr>The block diagram of isppipeline_HDR -  AWB(Auto White Balance) </vt:lpstr>
      <vt:lpstr>The block diagram of isppipeline_HDR -  CCM(Color Correction Matrix) </vt:lpstr>
      <vt:lpstr>The block diagram of isppipeline_HDR -  Q &amp; D(Quantization &amp; Dithering) </vt:lpstr>
      <vt:lpstr>The block diagram of isppipeline_HDR -  Gamma correction </vt:lpstr>
      <vt:lpstr>L3 function</vt:lpstr>
      <vt:lpstr>L3 function</vt:lpstr>
      <vt:lpstr>L3 function</vt:lpstr>
      <vt:lpstr>L3 function</vt:lpstr>
      <vt:lpstr>L2 and L1 function</vt:lpstr>
      <vt:lpstr>L2 and L1 function</vt:lpstr>
      <vt:lpstr>L2 and L1 function</vt:lpstr>
      <vt:lpstr>L2 and L1 function</vt:lpstr>
      <vt:lpstr>L2 and L1 function</vt:lpstr>
      <vt:lpstr>L2 and L1 function</vt:lpstr>
      <vt:lpstr>L2 and L1 function</vt:lpstr>
      <vt:lpstr>L2 and L1 function</vt:lpstr>
      <vt:lpstr>L2 and L1 function</vt:lpstr>
      <vt:lpstr>Problems encountered – OpenCV directory</vt:lpstr>
      <vt:lpstr>Problems encountered – OpenCV directory</vt:lpstr>
      <vt:lpstr>Problems encountered – undefined reference</vt:lpstr>
      <vt:lpstr>Problems encountered – undefined reference</vt:lpstr>
      <vt:lpstr>Problems encountered – undefined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#C-Vision</dc:title>
  <dc:creator>陳揚哲</dc:creator>
  <cp:lastModifiedBy>陳揚哲</cp:lastModifiedBy>
  <cp:revision>77</cp:revision>
  <dcterms:created xsi:type="dcterms:W3CDTF">2023-05-02T06:14:14Z</dcterms:created>
  <dcterms:modified xsi:type="dcterms:W3CDTF">2023-05-02T16:25:47Z</dcterms:modified>
</cp:coreProperties>
</file>